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896" autoAdjust="0"/>
  </p:normalViewPr>
  <p:slideViewPr>
    <p:cSldViewPr>
      <p:cViewPr>
        <p:scale>
          <a:sx n="76" d="100"/>
          <a:sy n="76" d="100"/>
        </p:scale>
        <p:origin x="-11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93983-FA05-4B8F-857A-B2A106D9C37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84779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3C782A-B29C-4CE6-8119-028AD48DB508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80921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05F88-E757-4EFB-BDF8-FF70DF9CBF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9DA6-F139-4288-8C51-C87D762C6C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BAD8-F627-4C4C-80E0-B3C13FD02E4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602A43"/>
                </a:solidFill>
                <a:cs typeface="Arial" panose="020B0604020202020204" pitchFamily="34" charset="0"/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 smtClean="0">
                <a:solidFill>
                  <a:srgbClr val="8F4064"/>
                </a:solidFill>
                <a:cs typeface="Arial" panose="020B0604020202020204" pitchFamily="34" charset="0"/>
              </a:rPr>
              <a:t>ГОУ Педагогическая академия</a:t>
            </a:r>
            <a:endParaRPr lang="en-US" altLang="ru-RU" sz="2400" b="1" i="1" smtClean="0">
              <a:solidFill>
                <a:srgbClr val="8F4064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229-A012-41E8-B77B-40CCBAB2941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D470-8AC2-4BE1-9A50-01651BD3E79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E646-3223-49EB-8455-CFF6910D943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57423-A2C2-40F8-9CCF-2EA9A5BD7CA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E9953-DD30-4443-BAB1-D8AB21074CA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9D86B-7C33-4091-98E8-5A9FF917B4E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759EA-9C18-427D-B740-089EFC4AC92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2959D-89A8-41D0-8AC5-E3917EFC2ED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41F4C-8D41-4162-BC1F-EEE84A42E85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D19A19-2743-4467-BF0D-79035A71904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6" r:id="rId2"/>
    <p:sldLayoutId id="2147484125" r:id="rId3"/>
    <p:sldLayoutId id="2147484124" r:id="rId4"/>
    <p:sldLayoutId id="2147484123" r:id="rId5"/>
    <p:sldLayoutId id="2147484122" r:id="rId6"/>
    <p:sldLayoutId id="2147484121" r:id="rId7"/>
    <p:sldLayoutId id="2147484120" r:id="rId8"/>
    <p:sldLayoutId id="2147484119" r:id="rId9"/>
    <p:sldLayoutId id="2147484118" r:id="rId10"/>
    <p:sldLayoutId id="2147484117" r:id="rId11"/>
    <p:sldLayoutId id="2147484128" r:id="rId12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1638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eaLnBrk="0" hangingPunct="0"/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pPr eaLnBrk="0" hangingPunct="0"/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Аттестации педагогических работников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в целях подтверждения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соответствия занимаемой должности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 eaLnBrk="0" hangingPunct="0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 eaLnBrk="0" hangingPunct="0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pPr eaLnBrk="0" hangingPunct="0"/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560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u="sng" dirty="0"/>
              <a:t>Протокол заседания аттестационной комиссии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подписывает председатель, заместитель, секретарь, члены комиссии.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0" hangingPunct="0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662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4. </a:t>
            </a:r>
            <a:r>
              <a:rPr lang="ru-RU" sz="2400" dirty="0"/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dirty="0"/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/>
              <a:t>Представление</a:t>
            </a:r>
            <a:endParaRPr lang="ru-RU" sz="2000" dirty="0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5. </a:t>
            </a:r>
            <a:r>
              <a:rPr lang="ru-RU" sz="2400" dirty="0"/>
              <a:t>Выписка из протокола в личном деле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pic>
        <p:nvPicPr>
          <p:cNvPr id="2765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 eaLnBrk="0" hangingPunct="0">
              <a:lnSpc>
                <a:spcPct val="115000"/>
              </a:lnSpc>
              <a:defRPr/>
            </a:pPr>
            <a:r>
              <a:rPr lang="ru-RU" altLang="ru-RU" sz="28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15000"/>
              </a:lnSpc>
              <a:defRPr/>
            </a:pPr>
            <a:endParaRPr lang="ru-RU" altLang="ru-RU" sz="240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>
              <a:defRPr/>
            </a:pPr>
            <a:r>
              <a:rPr lang="ru-RU" altLang="ru-RU" sz="2000" smtClean="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ВАЖНО</a:t>
            </a:r>
          </a:p>
        </p:txBody>
      </p:sp>
      <p:pic>
        <p:nvPicPr>
          <p:cNvPr id="2867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Работа в соответствии с действующими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нормативными и распорядительными документами.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2. Своевременное выявление результатов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профессиональной деятельности педагогических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работников, использование итогов внутренней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оценки качества образования на уровне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3. Контроль и неукоснительное выполнение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положений Порядка проведения аттестации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в целях подтверждения соответствия занимаемой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должности.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4. Систематическое планирование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методической работы.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5. Неформальное информирование и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консультирование по вопросам аттестации.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6. Контроль открытой информации на сайте ОО.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7. Сокращение количества документов, 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подтверждающих результаты профессиональной</a:t>
            </a:r>
          </a:p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деятельности педагогических работников.</a:t>
            </a:r>
          </a:p>
          <a:p>
            <a:pPr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9" name="Объект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Объект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Объект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Порядка проведения аттестации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педагогических работников организаций,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Федеральный закон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№ 273-ФЗ от 29 декабря 2012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проводится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1843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</a:rPr>
              <a:t>педагогических работников </a:t>
            </a:r>
          </a:p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Приказ Министерства здравоохранения и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социального развития РФ от 26 августа 2010 г. № 761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«Об утверждении Единого квалификационного справочника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должностей руководителей, специалистов и служащих, раздел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Квалификационные характеристики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Постановление Правительства РФ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от 8 августа 2013 г. № 678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cs typeface="Arial" panose="020B0604020202020204" pitchFamily="34" charset="0"/>
              </a:rPr>
              <a:t>номенклатуры должностей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педагогических работников организаций, 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осуществляющих образовательную деятельность, должностей</a:t>
            </a:r>
          </a:p>
          <a:p>
            <a:pPr algn="ctr" eaLnBrk="0" hangingPunct="0">
              <a:defRPr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ru-RU" altLang="ru-RU" sz="1800" smtClea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19459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Приказ Министерства образования и науки РФ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  <a:p>
            <a:pPr algn="ctr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Раздел 2 Аттестация педагогических работников в целях </a:t>
            </a:r>
          </a:p>
          <a:p>
            <a:pPr algn="ctr">
              <a:defRPr/>
            </a:pPr>
            <a:r>
              <a:rPr lang="ru-RU" u="sng" dirty="0">
                <a:solidFill>
                  <a:srgbClr val="002060"/>
                </a:solidFill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mtClean="0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 eaLnBrk="0" hangingPunct="0">
              <a:defRPr/>
            </a:pPr>
            <a:endParaRPr lang="ru-RU" altLang="ru-RU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 smtClean="0">
                <a:cs typeface="Times New Roman" panose="02020603050405020304" pitchFamily="18" charset="0"/>
              </a:rPr>
              <a:t>в целях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ими должностям </a:t>
            </a:r>
            <a:r>
              <a:rPr lang="ru-RU" altLang="ru-RU" smtClean="0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 smtClean="0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 eaLnBrk="0" hangingPunct="0">
              <a:defRPr/>
            </a:pPr>
            <a:r>
              <a:rPr lang="ru-RU" altLang="ru-RU" u="sng" smtClean="0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 smtClean="0">
                <a:cs typeface="Times New Roman" panose="02020603050405020304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altLang="ru-RU" smtClean="0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altLang="ru-RU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0483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rabicPeriod"/>
              <a:defRPr/>
            </a:pPr>
            <a:r>
              <a:rPr lang="ru-RU" sz="2400" u="sng" dirty="0"/>
              <a:t>Приказ о создании аттестационной комиссии ОО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400" dirty="0"/>
              <a:t>председатель, заместитель председателя,</a:t>
            </a:r>
          </a:p>
          <a:p>
            <a:pPr>
              <a:defRPr/>
            </a:pPr>
            <a:r>
              <a:rPr lang="ru-RU" sz="2400" dirty="0"/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150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2. </a:t>
            </a:r>
            <a:r>
              <a:rPr lang="ru-RU" sz="2400" u="sng" dirty="0"/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ВАЖНО!</a:t>
            </a:r>
          </a:p>
          <a:p>
            <a:pPr algn="ctr">
              <a:defRPr/>
            </a:pPr>
            <a:r>
              <a:rPr lang="ru-RU" b="1" dirty="0"/>
              <a:t>Работодатель знакомит </a:t>
            </a:r>
          </a:p>
          <a:p>
            <a:pPr algn="ctr">
              <a:defRPr/>
            </a:pPr>
            <a:r>
              <a:rPr lang="ru-RU" b="1" dirty="0"/>
              <a:t>педагогических работников с </a:t>
            </a:r>
          </a:p>
          <a:p>
            <a:pPr algn="ctr">
              <a:defRPr/>
            </a:pPr>
            <a:r>
              <a:rPr lang="ru-RU" b="1" dirty="0"/>
              <a:t>приказом – списком, графиком – под роспись </a:t>
            </a:r>
          </a:p>
          <a:p>
            <a:pPr algn="ctr">
              <a:defRPr/>
            </a:pPr>
            <a:r>
              <a:rPr lang="ru-RU" sz="2000" b="1" u="sng" dirty="0">
                <a:solidFill>
                  <a:srgbClr val="C00000"/>
                </a:solidFill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</a:rPr>
              <a:t>от 7 апреля 2014 г. № 276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«Об утверждении Порядка проведения аттестации педагогических работников 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253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400" dirty="0"/>
              <a:t>3. </a:t>
            </a:r>
            <a:r>
              <a:rPr lang="ru-RU" sz="2400" u="sng" dirty="0"/>
              <a:t>Представление</a:t>
            </a:r>
            <a:r>
              <a:rPr lang="ru-RU" sz="2400" dirty="0"/>
              <a:t>:</a:t>
            </a:r>
          </a:p>
          <a:p>
            <a:pPr>
              <a:defRPr/>
            </a:pPr>
            <a:r>
              <a:rPr lang="ru-RU" sz="2000" dirty="0"/>
              <a:t>ФИО, должность, дата заключения трудового </a:t>
            </a:r>
          </a:p>
          <a:p>
            <a:pPr>
              <a:defRPr/>
            </a:pPr>
            <a:r>
              <a:rPr lang="ru-RU" sz="2000" dirty="0"/>
              <a:t>договора, уровень образования, информация о </a:t>
            </a:r>
          </a:p>
          <a:p>
            <a:pPr>
              <a:defRPr/>
            </a:pPr>
            <a:r>
              <a:rPr lang="ru-RU" sz="2000" dirty="0"/>
              <a:t>дополнительном профессиональном образовании, </a:t>
            </a:r>
          </a:p>
          <a:p>
            <a:pPr>
              <a:defRPr/>
            </a:pPr>
            <a:r>
              <a:rPr lang="ru-RU" sz="2000" dirty="0"/>
              <a:t>результаты предыдущих аттестаций, </a:t>
            </a:r>
            <a:r>
              <a:rPr lang="ru-RU" sz="2000" u="sng" dirty="0"/>
              <a:t>оценка </a:t>
            </a:r>
          </a:p>
          <a:p>
            <a:pPr>
              <a:defRPr/>
            </a:pPr>
            <a:r>
              <a:rPr lang="ru-RU" sz="2000" dirty="0"/>
              <a:t>профессиональных и деловых качеств, </a:t>
            </a:r>
          </a:p>
          <a:p>
            <a:pPr>
              <a:defRPr/>
            </a:pPr>
            <a:r>
              <a:rPr lang="ru-RU" sz="2000" u="sng" dirty="0"/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Аттестация педагогических работников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</a:t>
            </a:r>
            <a:b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20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занимаемой должности</a:t>
            </a:r>
          </a:p>
        </p:txBody>
      </p:sp>
      <p:pic>
        <p:nvPicPr>
          <p:cNvPr id="23555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Организация и проведение аттестации в образовательной организации</a:t>
            </a: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sz="2000" dirty="0"/>
              <a:t>Сведения о педагогических работниках </a:t>
            </a:r>
          </a:p>
          <a:p>
            <a:pPr>
              <a:defRPr/>
            </a:pPr>
            <a:r>
              <a:rPr lang="ru-RU" sz="2000" dirty="0"/>
              <a:t>должны храниться в ОО, оценка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профессиональных и деловых качеств,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результатов профессиональной деятельности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должна обеспечиваться руководителем или </a:t>
            </a:r>
          </a:p>
          <a:p>
            <a:pPr>
              <a:defRPr/>
            </a:pPr>
            <a:r>
              <a:rPr lang="ru-RU" sz="2000" dirty="0">
                <a:solidFill>
                  <a:prstClr val="black"/>
                </a:solidFill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dirty="0"/>
              <a:t>+</a:t>
            </a:r>
          </a:p>
        </p:txBody>
      </p:sp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«О дополнительных разъяснениях по сокращению и устранению </a:t>
            </a:r>
            <a:b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altLang="ru-RU" sz="1600" b="1" smtClean="0">
                <a:solidFill>
                  <a:srgbClr val="002060"/>
                </a:solidFill>
                <a:latin typeface="Arial" charset="0"/>
                <a:cs typeface="Arial" charset="0"/>
              </a:rPr>
              <a:t>избыточной отчетности учителей»</a:t>
            </a:r>
          </a:p>
        </p:txBody>
      </p:sp>
      <p:pic>
        <p:nvPicPr>
          <p:cNvPr id="2458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/>
        </p:spPr>
      </p:pic>
      <p:sp>
        <p:nvSpPr>
          <p:cNvPr id="24583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24584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24585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24586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 eaLnBrk="0" hangingPunct="0"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5692</TotalTime>
  <Words>972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RePack by Diakov</cp:lastModifiedBy>
  <cp:revision>467</cp:revision>
  <dcterms:created xsi:type="dcterms:W3CDTF">2011-12-14T07:36:55Z</dcterms:created>
  <dcterms:modified xsi:type="dcterms:W3CDTF">2019-10-21T06:31:52Z</dcterms:modified>
</cp:coreProperties>
</file>